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84" r:id="rId4"/>
    <p:sldId id="285" r:id="rId5"/>
    <p:sldId id="286" r:id="rId6"/>
    <p:sldId id="277" r:id="rId7"/>
    <p:sldId id="283" r:id="rId8"/>
    <p:sldId id="270" r:id="rId9"/>
    <p:sldId id="278" r:id="rId10"/>
    <p:sldId id="279" r:id="rId11"/>
    <p:sldId id="280" r:id="rId12"/>
    <p:sldId id="281" r:id="rId13"/>
    <p:sldId id="282" r:id="rId14"/>
    <p:sldId id="276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 autoAdjust="0"/>
    <p:restoredTop sz="94687" autoAdjust="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76E92-B7B7-412D-B63D-48FE6D17C155}" type="datetimeFigureOut">
              <a:rPr lang="nl-NL" smtClean="0"/>
              <a:t>19-4-2015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96ED-6C56-4A94-A0FA-0CABEEC221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485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5558465-F3B2-4CB3-B18B-92DB853A10BB}" type="datetimeFigureOut">
              <a:rPr lang="nl-NL" smtClean="0"/>
              <a:t>19-4-2015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A44B6CD-CE9C-4349-957B-FE5082FC9342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8465-F3B2-4CB3-B18B-92DB853A10BB}" type="datetimeFigureOut">
              <a:rPr lang="nl-NL" smtClean="0"/>
              <a:t>19-4-2015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B6CD-CE9C-4349-957B-FE5082FC93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8465-F3B2-4CB3-B18B-92DB853A10BB}" type="datetimeFigureOut">
              <a:rPr lang="nl-NL" smtClean="0"/>
              <a:t>19-4-2015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B6CD-CE9C-4349-957B-FE5082FC93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8465-F3B2-4CB3-B18B-92DB853A10BB}" type="datetimeFigureOut">
              <a:rPr lang="nl-NL" smtClean="0"/>
              <a:t>19-4-2015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B6CD-CE9C-4349-957B-FE5082FC93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8465-F3B2-4CB3-B18B-92DB853A10BB}" type="datetimeFigureOut">
              <a:rPr lang="nl-NL" smtClean="0"/>
              <a:t>19-4-2015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B6CD-CE9C-4349-957B-FE5082FC93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8465-F3B2-4CB3-B18B-92DB853A10BB}" type="datetimeFigureOut">
              <a:rPr lang="nl-NL" smtClean="0"/>
              <a:t>19-4-2015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B6CD-CE9C-4349-957B-FE5082FC934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8465-F3B2-4CB3-B18B-92DB853A10BB}" type="datetimeFigureOut">
              <a:rPr lang="nl-NL" smtClean="0"/>
              <a:t>19-4-2015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B6CD-CE9C-4349-957B-FE5082FC93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8465-F3B2-4CB3-B18B-92DB853A10BB}" type="datetimeFigureOut">
              <a:rPr lang="nl-NL" smtClean="0"/>
              <a:t>19-4-2015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B6CD-CE9C-4349-957B-FE5082FC93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8465-F3B2-4CB3-B18B-92DB853A10BB}" type="datetimeFigureOut">
              <a:rPr lang="nl-NL" smtClean="0"/>
              <a:t>19-4-2015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B6CD-CE9C-4349-957B-FE5082FC93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8465-F3B2-4CB3-B18B-92DB853A10BB}" type="datetimeFigureOut">
              <a:rPr lang="nl-NL" smtClean="0"/>
              <a:t>19-4-2015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B6CD-CE9C-4349-957B-FE5082FC9342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8465-F3B2-4CB3-B18B-92DB853A10BB}" type="datetimeFigureOut">
              <a:rPr lang="nl-NL" smtClean="0"/>
              <a:t>19-4-2015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B6CD-CE9C-4349-957B-FE5082FC93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5558465-F3B2-4CB3-B18B-92DB853A10BB}" type="datetimeFigureOut">
              <a:rPr lang="nl-NL" smtClean="0"/>
              <a:t>19-4-2015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A44B6CD-CE9C-4349-957B-FE5082FC934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schooltv.nl/video/wereldgodsdiensten-joden-christendom-en-islam/#q=isla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2088676"/>
          </a:xfrm>
        </p:spPr>
        <p:txBody>
          <a:bodyPr>
            <a:normAutofit fontScale="90000"/>
          </a:bodyPr>
          <a:lstStyle/>
          <a:p>
            <a:r>
              <a:rPr lang="nl-NL" b="1" u="sng" dirty="0" smtClean="0"/>
              <a:t>Cursus 3: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Het ontstaan van de Arabische Wereld.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3312368" cy="374441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nl-NL" sz="2000" dirty="0" smtClean="0"/>
              <a:t>Aan het eind van deze les weet je: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/>
              <a:t>Ik </a:t>
            </a:r>
            <a:r>
              <a:rPr lang="nl-NL" sz="1600" dirty="0" smtClean="0"/>
              <a:t>kan </a:t>
            </a:r>
            <a:r>
              <a:rPr lang="nl-NL" sz="1600" dirty="0"/>
              <a:t>drie </a:t>
            </a:r>
            <a:r>
              <a:rPr lang="nl-NL" sz="1600" dirty="0" smtClean="0"/>
              <a:t>dingen noemen waarin de </a:t>
            </a:r>
            <a:r>
              <a:rPr lang="nl-NL" sz="1600" dirty="0"/>
              <a:t>Christenen van de Moslims geleerd hebben.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/>
              <a:t>Ik kan de begrippen: Koran, Islam, profeet en kalief in eigen woorden uitleggen.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/>
              <a:t>Ik kan uitleggen hoe de moslims tegen andere geloven aankeken.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Ik kan de verschillen tussen het christendom en de islam in eigen woorden uitleggen. </a:t>
            </a:r>
            <a:endParaRPr lang="nl-NL" sz="20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788024" y="4077072"/>
            <a:ext cx="3312368" cy="17021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 smtClean="0">
                <a:solidFill>
                  <a:schemeClr val="tx1"/>
                </a:solidFill>
              </a:rPr>
              <a:t>Bladzijde: 55 in het handboek</a:t>
            </a:r>
            <a:endParaRPr lang="nl-NL" sz="2000" dirty="0">
              <a:solidFill>
                <a:schemeClr val="tx1"/>
              </a:solidFill>
            </a:endParaRPr>
          </a:p>
        </p:txBody>
      </p:sp>
      <p:sp>
        <p:nvSpPr>
          <p:cNvPr id="5" name="Ondertitel 2"/>
          <p:cNvSpPr txBox="1">
            <a:spLocks/>
          </p:cNvSpPr>
          <p:nvPr/>
        </p:nvSpPr>
        <p:spPr>
          <a:xfrm>
            <a:off x="1043608" y="464971"/>
            <a:ext cx="6480720" cy="73178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3200" b="1" u="sng" dirty="0" smtClean="0"/>
              <a:t>Hoofdstuk </a:t>
            </a:r>
            <a:r>
              <a:rPr lang="nl-NL" sz="3200" b="1" u="sng" dirty="0"/>
              <a:t>5</a:t>
            </a:r>
            <a:r>
              <a:rPr lang="nl-NL" sz="3200" b="1" u="sng" dirty="0" smtClean="0"/>
              <a:t>: Mensen en regels</a:t>
            </a:r>
            <a:endParaRPr lang="nl-NL" sz="3200" b="1" u="sng" dirty="0"/>
          </a:p>
        </p:txBody>
      </p:sp>
    </p:spTree>
    <p:extLst>
      <p:ext uri="{BB962C8B-B14F-4D97-AF65-F5344CB8AC3E}">
        <p14:creationId xmlns:p14="http://schemas.microsoft.com/office/powerpoint/2010/main" val="283417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1120770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Het Islamitische Rijk	</a:t>
            </a:r>
            <a:endParaRPr lang="nl-NL" dirty="0"/>
          </a:p>
        </p:txBody>
      </p:sp>
      <p:sp>
        <p:nvSpPr>
          <p:cNvPr id="4" name="AutoShape 2" descr="Afbeeldingsresultaat voor tijdlijn monniken en ridders"/>
          <p:cNvSpPr>
            <a:spLocks noChangeAspect="1" noChangeArrowheads="1"/>
          </p:cNvSpPr>
          <p:nvPr/>
        </p:nvSpPr>
        <p:spPr bwMode="auto">
          <a:xfrm>
            <a:off x="6372200" y="179391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1075190" y="1946314"/>
            <a:ext cx="7241225" cy="4968552"/>
          </a:xfrm>
        </p:spPr>
        <p:txBody>
          <a:bodyPr>
            <a:normAutofit/>
          </a:bodyPr>
          <a:lstStyle/>
          <a:p>
            <a:r>
              <a:rPr lang="nl-NL" dirty="0" smtClean="0"/>
              <a:t>Overal in het rijk gelden </a:t>
            </a:r>
            <a:r>
              <a:rPr lang="nl-NL" b="1" dirty="0" smtClean="0"/>
              <a:t>dezelfde wetten en regels.</a:t>
            </a:r>
            <a:r>
              <a:rPr lang="nl-NL" dirty="0" smtClean="0"/>
              <a:t> Bijvoorbeeld: belasting en feestdagen. </a:t>
            </a:r>
          </a:p>
          <a:p>
            <a:r>
              <a:rPr lang="nl-NL" dirty="0" smtClean="0"/>
              <a:t>In moskee is het bijvoorbeeld ook verboden om mensen of dieren af te beelden. </a:t>
            </a:r>
          </a:p>
          <a:p>
            <a:r>
              <a:rPr lang="nl-NL" dirty="0" smtClean="0"/>
              <a:t>Mensen die in meerdere goden geloofden moesten Islamitisch worden.</a:t>
            </a:r>
            <a:endParaRPr lang="nl-NL" dirty="0"/>
          </a:p>
          <a:p>
            <a:r>
              <a:rPr lang="nl-NL" dirty="0" smtClean="0"/>
              <a:t>Christenen en joden mochten hun geloof houden en werden goed behandeld.</a:t>
            </a:r>
          </a:p>
          <a:p>
            <a:r>
              <a:rPr lang="nl-NL" dirty="0" smtClean="0"/>
              <a:t>In het rijk was er dus </a:t>
            </a:r>
            <a:r>
              <a:rPr lang="nl-NL" b="1" dirty="0" smtClean="0"/>
              <a:t>tolerantie</a:t>
            </a:r>
            <a:r>
              <a:rPr lang="nl-NL" dirty="0" smtClean="0"/>
              <a:t> tegenover andere geloven. </a:t>
            </a:r>
          </a:p>
          <a:p>
            <a:endParaRPr lang="nl-NL" b="1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58998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1120770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Christenen en Moslims	</a:t>
            </a:r>
            <a:endParaRPr lang="nl-NL" dirty="0"/>
          </a:p>
        </p:txBody>
      </p:sp>
      <p:sp>
        <p:nvSpPr>
          <p:cNvPr id="4" name="AutoShape 2" descr="Afbeeldingsresultaat voor tijdlijn monniken en ridders"/>
          <p:cNvSpPr>
            <a:spLocks noChangeAspect="1" noChangeArrowheads="1"/>
          </p:cNvSpPr>
          <p:nvPr/>
        </p:nvSpPr>
        <p:spPr bwMode="auto">
          <a:xfrm>
            <a:off x="6372200" y="179391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1075190" y="1946314"/>
            <a:ext cx="7241225" cy="4507022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In de tijd van </a:t>
            </a:r>
            <a:r>
              <a:rPr lang="nl-NL" b="1" dirty="0" smtClean="0"/>
              <a:t>Karel de Grote </a:t>
            </a:r>
            <a:r>
              <a:rPr lang="nl-NL" dirty="0" smtClean="0"/>
              <a:t>was er veel </a:t>
            </a:r>
            <a:r>
              <a:rPr lang="nl-NL" b="1" dirty="0" smtClean="0"/>
              <a:t>contact </a:t>
            </a:r>
            <a:r>
              <a:rPr lang="nl-NL" dirty="0" smtClean="0"/>
              <a:t>tussen de christenen en de moslims.</a:t>
            </a:r>
          </a:p>
          <a:p>
            <a:r>
              <a:rPr lang="nl-NL" dirty="0" smtClean="0"/>
              <a:t>Er werd veel </a:t>
            </a:r>
            <a:r>
              <a:rPr lang="nl-NL" b="1" dirty="0" smtClean="0"/>
              <a:t>handel</a:t>
            </a:r>
            <a:r>
              <a:rPr lang="nl-NL" dirty="0" smtClean="0"/>
              <a:t> met elkaar gedreven,</a:t>
            </a:r>
          </a:p>
          <a:p>
            <a:r>
              <a:rPr lang="nl-NL" dirty="0" smtClean="0"/>
              <a:t>Ook hebben de christenen en de moslims veel van elkaar over genomen.</a:t>
            </a:r>
          </a:p>
          <a:p>
            <a:r>
              <a:rPr lang="nl-NL" dirty="0" smtClean="0"/>
              <a:t>De christenen hebben veel van de moslims geleerd over: </a:t>
            </a:r>
            <a:r>
              <a:rPr lang="nl-NL" b="1" dirty="0" smtClean="0"/>
              <a:t>de wetenschap, geneeskunde en de wiskunde</a:t>
            </a:r>
            <a:r>
              <a:rPr lang="nl-NL" dirty="0" smtClean="0"/>
              <a:t>. Ze brachten ook geschenken naar </a:t>
            </a:r>
            <a:r>
              <a:rPr lang="nl-NL" b="1" dirty="0" smtClean="0"/>
              <a:t>Karel de Grote</a:t>
            </a:r>
            <a:r>
              <a:rPr lang="nl-NL" dirty="0" smtClean="0"/>
              <a:t> zoals tapijten en olifanten.</a:t>
            </a:r>
          </a:p>
          <a:p>
            <a:r>
              <a:rPr lang="nl-NL" dirty="0" smtClean="0"/>
              <a:t>De christenen gaven hen vaak aardewerk, sieraden en wapens.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55926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1120770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Christenen en Moslims	</a:t>
            </a:r>
            <a:endParaRPr lang="nl-NL" dirty="0"/>
          </a:p>
        </p:txBody>
      </p:sp>
      <p:sp>
        <p:nvSpPr>
          <p:cNvPr id="4" name="AutoShape 2" descr="Afbeeldingsresultaat voor tijdlijn monniken en ridders"/>
          <p:cNvSpPr>
            <a:spLocks noChangeAspect="1" noChangeArrowheads="1"/>
          </p:cNvSpPr>
          <p:nvPr/>
        </p:nvSpPr>
        <p:spPr bwMode="auto">
          <a:xfrm>
            <a:off x="6372200" y="179391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http://www.masterandmargarita.eu/images/02themas/haro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492" y="836712"/>
            <a:ext cx="6921217" cy="559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15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1120770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Kruistochten	</a:t>
            </a:r>
            <a:endParaRPr lang="nl-NL" dirty="0"/>
          </a:p>
        </p:txBody>
      </p:sp>
      <p:sp>
        <p:nvSpPr>
          <p:cNvPr id="4" name="AutoShape 2" descr="Afbeeldingsresultaat voor tijdlijn monniken en ridders"/>
          <p:cNvSpPr>
            <a:spLocks noChangeAspect="1" noChangeArrowheads="1"/>
          </p:cNvSpPr>
          <p:nvPr/>
        </p:nvSpPr>
        <p:spPr bwMode="auto">
          <a:xfrm>
            <a:off x="6372200" y="179391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1075190" y="1946314"/>
            <a:ext cx="7241225" cy="4968552"/>
          </a:xfrm>
        </p:spPr>
        <p:txBody>
          <a:bodyPr>
            <a:normAutofit/>
          </a:bodyPr>
          <a:lstStyle/>
          <a:p>
            <a:r>
              <a:rPr lang="nl-NL" dirty="0" smtClean="0"/>
              <a:t>Vanaf het jaar 1000 worden de contacten tussen beide groepen minder.</a:t>
            </a:r>
          </a:p>
          <a:p>
            <a:r>
              <a:rPr lang="nl-NL" dirty="0" smtClean="0"/>
              <a:t>Er komt oorlog -&gt; de paus wil Jeruzalem(Israël) veroveren, het lag toen op het grondgebied van de Kaliefen. </a:t>
            </a:r>
          </a:p>
          <a:p>
            <a:r>
              <a:rPr lang="nl-NL" dirty="0" smtClean="0"/>
              <a:t>Jeruzalem was voor het christelijke geloof zeer belangrijk -&gt; sterfplaats van Jezus.</a:t>
            </a:r>
          </a:p>
          <a:p>
            <a:r>
              <a:rPr lang="nl-NL" dirty="0" smtClean="0"/>
              <a:t>Ridders vertrekken naar Israël om het land op de moslims te veroveren. </a:t>
            </a:r>
          </a:p>
          <a:p>
            <a:endParaRPr lang="nl-NL" dirty="0" smtClean="0"/>
          </a:p>
          <a:p>
            <a:endParaRPr lang="nl-NL" dirty="0" smtClean="0"/>
          </a:p>
        </p:txBody>
      </p:sp>
      <p:pic>
        <p:nvPicPr>
          <p:cNvPr id="3074" name="Picture 2" descr="http://home.uni-one.nl/nuovavoce/ZinGvolGeweld/Kruistochten/KaartKruistoch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190" y="1798113"/>
            <a:ext cx="7097210" cy="479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thegospelcoalition.org/blogs/kevindeyoung/files/2015/02/crusad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91" y="1793913"/>
            <a:ext cx="7129805" cy="4794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06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854273"/>
            <a:ext cx="7024744" cy="745152"/>
          </a:xfrm>
        </p:spPr>
        <p:txBody>
          <a:bodyPr/>
          <a:lstStyle/>
          <a:p>
            <a:r>
              <a:rPr lang="nl-NL" dirty="0" smtClean="0"/>
              <a:t>Lesdoelen: 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1772816"/>
            <a:ext cx="7312776" cy="4968552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Ik kan drie dingen noemen waarin de Christenen van de Moslims geleerd hebben.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Ik kan de begrippen: Koran, Islam, profeet en kalief in eigen woorden uitleggen.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Ik kan uitleggen hoe de moslims tegen andere geloven aankeken.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Ik kan de verschillen tussen het christendom en de islam in eigen woorden uitleggen. 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28708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5.2 Monniken en Ridders</a:t>
            </a:r>
            <a:endParaRPr lang="nl-NL" dirty="0"/>
          </a:p>
        </p:txBody>
      </p:sp>
      <p:sp>
        <p:nvSpPr>
          <p:cNvPr id="4" name="AutoShape 2" descr="Afbeeldingsresultaat voor tijdlijn monniken en ridders"/>
          <p:cNvSpPr>
            <a:spLocks noChangeAspect="1" noChangeArrowheads="1"/>
          </p:cNvSpPr>
          <p:nvPr/>
        </p:nvSpPr>
        <p:spPr bwMode="auto">
          <a:xfrm>
            <a:off x="6372200" y="179391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657375" y="1588500"/>
            <a:ext cx="72008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l-NL" sz="2400" b="1" dirty="0" smtClean="0"/>
              <a:t>Juist of onjuist?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Karel de Grote had een heel groot rijk. Hij kon dit rijk niet alleen besturen. Hij maakte daarom gebruik van graven om en deel van zijn rijk te besturen. </a:t>
            </a:r>
            <a:endParaRPr lang="nl-NL" sz="2400" dirty="0"/>
          </a:p>
          <a:p>
            <a:endParaRPr lang="nl-NL" dirty="0"/>
          </a:p>
        </p:txBody>
      </p:sp>
      <p:pic>
        <p:nvPicPr>
          <p:cNvPr id="2050" name="Picture 2" descr="http://ifthenisnow.nl/sites/default/files/styles/gallery_content/public/leon_iii_couronne_charlemagne_empere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684" y="3901690"/>
            <a:ext cx="61245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90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5.2 Monniken en Ridders</a:t>
            </a:r>
            <a:endParaRPr lang="nl-NL" dirty="0"/>
          </a:p>
        </p:txBody>
      </p:sp>
      <p:sp>
        <p:nvSpPr>
          <p:cNvPr id="4" name="AutoShape 2" descr="Afbeeldingsresultaat voor tijdlijn monniken en ridders"/>
          <p:cNvSpPr>
            <a:spLocks noChangeAspect="1" noChangeArrowheads="1"/>
          </p:cNvSpPr>
          <p:nvPr/>
        </p:nvSpPr>
        <p:spPr bwMode="auto">
          <a:xfrm>
            <a:off x="6372200" y="179391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-1476672" y="2032972"/>
            <a:ext cx="72008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l-NL" sz="2400" b="1" dirty="0" smtClean="0"/>
              <a:t>Juist of onjuist?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endParaRPr lang="nl-NL" dirty="0"/>
          </a:p>
        </p:txBody>
      </p:sp>
      <p:pic>
        <p:nvPicPr>
          <p:cNvPr id="3" name="Picture 2" descr="http://historiek.net/wp-content/uploads-phistor1/2008/12/adrianus-i-hul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289" y="3140968"/>
            <a:ext cx="4272789" cy="318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5197854" y="2287763"/>
            <a:ext cx="330762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Karel de Grote had veel priesters nodig omdat: de priesters goed voor de zieken en de mensen zorgden. De mensen zouden Karel de Grote daarom trouw blijven. 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248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5.2 Monniken en Ridders</a:t>
            </a:r>
            <a:endParaRPr lang="nl-NL" dirty="0"/>
          </a:p>
        </p:txBody>
      </p:sp>
      <p:sp>
        <p:nvSpPr>
          <p:cNvPr id="4" name="AutoShape 2" descr="Afbeeldingsresultaat voor tijdlijn monniken en ridders"/>
          <p:cNvSpPr>
            <a:spLocks noChangeAspect="1" noChangeArrowheads="1"/>
          </p:cNvSpPr>
          <p:nvPr/>
        </p:nvSpPr>
        <p:spPr bwMode="auto">
          <a:xfrm>
            <a:off x="6372200" y="179391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-1416634" y="1663640"/>
            <a:ext cx="72008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l-NL" sz="2400" b="1" dirty="0" smtClean="0"/>
              <a:t>Juist of onjuist?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606106" y="2184242"/>
            <a:ext cx="330762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Een monnik/non is een geestelijke die dezelfde dingen als een priester doet.</a:t>
            </a:r>
            <a:endParaRPr lang="nl-NL" sz="2400" dirty="0"/>
          </a:p>
          <a:p>
            <a:endParaRPr lang="nl-NL" dirty="0"/>
          </a:p>
        </p:txBody>
      </p:sp>
      <p:pic>
        <p:nvPicPr>
          <p:cNvPr id="3074" name="Picture 2" descr="http://www.meesterjw.nl/geschiedenis/6%20H%202%20een%20middeleeuwse%20stad/horig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262" y="2032972"/>
            <a:ext cx="3524250" cy="412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kstvak 8"/>
          <p:cNvSpPr txBox="1"/>
          <p:nvPr/>
        </p:nvSpPr>
        <p:spPr>
          <a:xfrm>
            <a:off x="606106" y="4095135"/>
            <a:ext cx="33076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solidFill>
                  <a:srgbClr val="FF0000"/>
                </a:solidFill>
              </a:rPr>
              <a:t>Een priester staat aan het hoofd van een kerk, een monnik niet. Hij leeft zijn leven voor God.</a:t>
            </a:r>
            <a:endParaRPr lang="nl-NL" sz="2400" dirty="0">
              <a:solidFill>
                <a:srgbClr val="FF0000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45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0045" y="95522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5.2 Monniken en Ridders</a:t>
            </a:r>
            <a:endParaRPr lang="nl-NL" dirty="0"/>
          </a:p>
        </p:txBody>
      </p:sp>
      <p:sp>
        <p:nvSpPr>
          <p:cNvPr id="4" name="AutoShape 2" descr="Afbeeldingsresultaat voor tijdlijn monniken en ridders"/>
          <p:cNvSpPr>
            <a:spLocks noChangeAspect="1" noChangeArrowheads="1"/>
          </p:cNvSpPr>
          <p:nvPr/>
        </p:nvSpPr>
        <p:spPr bwMode="auto">
          <a:xfrm>
            <a:off x="6372200" y="179391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-1548680" y="1960964"/>
            <a:ext cx="72008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l-NL" sz="2400" b="1" dirty="0" smtClean="0"/>
              <a:t>Juist of onjuist?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4870789" y="2132711"/>
            <a:ext cx="330762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Een horige werkte op het land van de heer. De horige kreeg in ruil hiervoor voedsel en bescherming van de heer. </a:t>
            </a:r>
            <a:endParaRPr lang="nl-NL" sz="2400" dirty="0"/>
          </a:p>
          <a:p>
            <a:endParaRPr lang="nl-NL" dirty="0"/>
          </a:p>
        </p:txBody>
      </p:sp>
      <p:pic>
        <p:nvPicPr>
          <p:cNvPr id="4098" name="Picture 2" descr="http://www.projectx2002.org/nederlands_hotpots/me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68960"/>
            <a:ext cx="3846841" cy="3161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19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1120770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Het </a:t>
            </a:r>
            <a:r>
              <a:rPr lang="nl-NL" dirty="0" smtClean="0"/>
              <a:t>Arabische Rijk</a:t>
            </a:r>
            <a:endParaRPr lang="nl-NL" dirty="0"/>
          </a:p>
        </p:txBody>
      </p:sp>
      <p:sp>
        <p:nvSpPr>
          <p:cNvPr id="4" name="AutoShape 2" descr="Afbeeldingsresultaat voor tijdlijn monniken en ridders"/>
          <p:cNvSpPr>
            <a:spLocks noChangeAspect="1" noChangeArrowheads="1"/>
          </p:cNvSpPr>
          <p:nvPr/>
        </p:nvSpPr>
        <p:spPr bwMode="auto">
          <a:xfrm>
            <a:off x="6372200" y="179391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8" name="Picture 4" descr="http://upload.wikimedia.org/wikipedia/commons/thumb/a/a4/Frankenrijk.jpg/500px-Frankenrij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23316"/>
            <a:ext cx="5760640" cy="4850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m.deondernemer.nl/UserFiles/image/2012/201203/20120308/08-03-2012/arabische.rijk.4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654" y="1823317"/>
            <a:ext cx="4824652" cy="4586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75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1120770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Het verhaal van Mohammed</a:t>
            </a:r>
            <a:endParaRPr lang="nl-NL" dirty="0"/>
          </a:p>
        </p:txBody>
      </p:sp>
      <p:sp>
        <p:nvSpPr>
          <p:cNvPr id="4" name="AutoShape 2" descr="Afbeeldingsresultaat voor tijdlijn monniken en ridders"/>
          <p:cNvSpPr>
            <a:spLocks noChangeAspect="1" noChangeArrowheads="1"/>
          </p:cNvSpPr>
          <p:nvPr/>
        </p:nvSpPr>
        <p:spPr bwMode="auto">
          <a:xfrm>
            <a:off x="6372200" y="179391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1075190" y="1946314"/>
            <a:ext cx="7241225" cy="4968552"/>
          </a:xfrm>
        </p:spPr>
        <p:txBody>
          <a:bodyPr>
            <a:normAutofit fontScale="85000" lnSpcReduction="10000"/>
          </a:bodyPr>
          <a:lstStyle/>
          <a:p>
            <a:r>
              <a:rPr lang="nl-NL" dirty="0" smtClean="0"/>
              <a:t>In het jaar 0 wordt Jezus geboren. Jezus is een van de belangrijkste personen</a:t>
            </a:r>
            <a:r>
              <a:rPr lang="nl-NL" b="1" dirty="0" smtClean="0"/>
              <a:t> </a:t>
            </a:r>
            <a:r>
              <a:rPr lang="nl-NL" dirty="0" smtClean="0"/>
              <a:t>van het Christelijke geloof.</a:t>
            </a:r>
          </a:p>
          <a:p>
            <a:r>
              <a:rPr lang="nl-NL" dirty="0" smtClean="0"/>
              <a:t>Ongeveer 6 eeuwen later wordt Mohammed geboren in Mekka</a:t>
            </a:r>
            <a:r>
              <a:rPr lang="nl-NL" b="1" dirty="0" smtClean="0"/>
              <a:t>.</a:t>
            </a:r>
          </a:p>
          <a:p>
            <a:r>
              <a:rPr lang="nl-NL" dirty="0" smtClean="0"/>
              <a:t>Allah(God) spreekt tot Mohammed in een droom en vanaf die dag wordt hij een </a:t>
            </a:r>
            <a:r>
              <a:rPr lang="nl-NL" b="1" i="1" dirty="0" smtClean="0"/>
              <a:t>profeet</a:t>
            </a:r>
            <a:r>
              <a:rPr lang="nl-NL" dirty="0" smtClean="0"/>
              <a:t>.</a:t>
            </a:r>
          </a:p>
          <a:p>
            <a:r>
              <a:rPr lang="nl-NL" b="1" dirty="0" smtClean="0"/>
              <a:t>Profeet</a:t>
            </a:r>
            <a:r>
              <a:rPr lang="nl-NL" dirty="0" smtClean="0"/>
              <a:t> = een boodschapper van God die voorspellingen doet, net zoals Jezus.</a:t>
            </a:r>
          </a:p>
          <a:p>
            <a:r>
              <a:rPr lang="nl-NL" dirty="0" smtClean="0"/>
              <a:t>Mensen beginnen alleen in Allah te geloven en niet meer in meerdere goden. Zo ontstaat de </a:t>
            </a:r>
            <a:r>
              <a:rPr lang="nl-NL" b="1" dirty="0" smtClean="0"/>
              <a:t>Islam</a:t>
            </a:r>
            <a:r>
              <a:rPr lang="nl-NL" dirty="0" smtClean="0"/>
              <a:t>.</a:t>
            </a:r>
          </a:p>
          <a:p>
            <a:r>
              <a:rPr lang="nl-NL" dirty="0" smtClean="0"/>
              <a:t>Aanhangers van de Islam worden </a:t>
            </a:r>
            <a:r>
              <a:rPr lang="nl-NL" b="1" dirty="0" smtClean="0"/>
              <a:t>moslim</a:t>
            </a:r>
            <a:r>
              <a:rPr lang="nl-NL" dirty="0" smtClean="0"/>
              <a:t> genoemd.</a:t>
            </a:r>
          </a:p>
          <a:p>
            <a:r>
              <a:rPr lang="nl-NL" dirty="0" smtClean="0"/>
              <a:t>Alle dromen die Mohammed krijgt worden opgeschreven in de </a:t>
            </a:r>
            <a:r>
              <a:rPr lang="nl-NL" b="1" dirty="0" smtClean="0"/>
              <a:t>Koran</a:t>
            </a:r>
            <a:r>
              <a:rPr lang="nl-NL" dirty="0" smtClean="0"/>
              <a:t>, een heilig boek net zoals de </a:t>
            </a:r>
            <a:r>
              <a:rPr lang="nl-NL" b="1" dirty="0" smtClean="0"/>
              <a:t>Bijbel</a:t>
            </a:r>
            <a:r>
              <a:rPr lang="nl-NL" dirty="0" smtClean="0"/>
              <a:t>.</a:t>
            </a:r>
          </a:p>
          <a:p>
            <a:endParaRPr lang="nl-NL" b="1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20002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7024744" cy="745152"/>
          </a:xfrm>
        </p:spPr>
        <p:txBody>
          <a:bodyPr/>
          <a:lstStyle/>
          <a:p>
            <a:r>
              <a:rPr lang="nl-NL" dirty="0" smtClean="0"/>
              <a:t>Mohammed</a:t>
            </a:r>
            <a:endParaRPr lang="nl-NL" dirty="0"/>
          </a:p>
        </p:txBody>
      </p:sp>
      <p:pic>
        <p:nvPicPr>
          <p:cNvPr id="1026" name="Picture 2" descr="http://upload.wikimedia.org/wikipedia/commons/2/20/Mohammed_receiving_revelation_from_the_angel_Gabrie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455" y="1581864"/>
            <a:ext cx="6363065" cy="478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62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1120770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Het verhaal van Mohammed</a:t>
            </a:r>
            <a:endParaRPr lang="nl-NL" dirty="0"/>
          </a:p>
        </p:txBody>
      </p:sp>
      <p:sp>
        <p:nvSpPr>
          <p:cNvPr id="4" name="AutoShape 2" descr="Afbeeldingsresultaat voor tijdlijn monniken en ridders"/>
          <p:cNvSpPr>
            <a:spLocks noChangeAspect="1" noChangeArrowheads="1"/>
          </p:cNvSpPr>
          <p:nvPr/>
        </p:nvSpPr>
        <p:spPr bwMode="auto">
          <a:xfrm>
            <a:off x="6372200" y="179391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1075190" y="1946314"/>
            <a:ext cx="7241225" cy="4968552"/>
          </a:xfrm>
        </p:spPr>
        <p:txBody>
          <a:bodyPr>
            <a:normAutofit/>
          </a:bodyPr>
          <a:lstStyle/>
          <a:p>
            <a:r>
              <a:rPr lang="nl-NL" dirty="0" smtClean="0"/>
              <a:t>In Medina kreeg Mohammed veel aanhangers onder de Arabieren. Mohammed werd daar ook een politiek leider over een grote groep mensen. </a:t>
            </a:r>
          </a:p>
          <a:p>
            <a:r>
              <a:rPr lang="nl-NL" dirty="0" smtClean="0"/>
              <a:t>Hij kreeg een eigen leger en veroverde grote gebieden.</a:t>
            </a:r>
          </a:p>
          <a:p>
            <a:r>
              <a:rPr lang="nl-NL" dirty="0" smtClean="0"/>
              <a:t>Na zijn dood volgden </a:t>
            </a:r>
            <a:r>
              <a:rPr lang="nl-NL" b="1" dirty="0" smtClean="0"/>
              <a:t>Kaliefen</a:t>
            </a:r>
            <a:r>
              <a:rPr lang="nl-NL" dirty="0" smtClean="0"/>
              <a:t> hem op. Een </a:t>
            </a:r>
            <a:r>
              <a:rPr lang="nl-NL" b="1" dirty="0" smtClean="0"/>
              <a:t>Kalief</a:t>
            </a:r>
            <a:r>
              <a:rPr lang="nl-NL" dirty="0" smtClean="0"/>
              <a:t> is een soort van leider van een groep gelovigen. Een opvolger van Mohammed.</a:t>
            </a:r>
          </a:p>
          <a:p>
            <a:r>
              <a:rPr lang="nl-NL" dirty="0" smtClean="0"/>
              <a:t>De Arabieren worden in 732 bij Poitiers in Frankrijk verslagen. </a:t>
            </a:r>
          </a:p>
          <a:p>
            <a:endParaRPr lang="nl-NL" b="1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19395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i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693</Words>
  <Application>Microsoft Office PowerPoint</Application>
  <PresentationFormat>Diavoorstelling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2</vt:lpstr>
      <vt:lpstr>Austin</vt:lpstr>
      <vt:lpstr>Cursus 3: Het ontstaan van de Arabische Wereld.</vt:lpstr>
      <vt:lpstr>5.2 Monniken en Ridders</vt:lpstr>
      <vt:lpstr>5.2 Monniken en Ridders</vt:lpstr>
      <vt:lpstr>5.2 Monniken en Ridders</vt:lpstr>
      <vt:lpstr>5.2 Monniken en Ridders</vt:lpstr>
      <vt:lpstr>Het Arabische Rijk</vt:lpstr>
      <vt:lpstr>Het verhaal van Mohammed</vt:lpstr>
      <vt:lpstr>Mohammed</vt:lpstr>
      <vt:lpstr>Het verhaal van Mohammed</vt:lpstr>
      <vt:lpstr>Het Islamitische Rijk </vt:lpstr>
      <vt:lpstr>Christenen en Moslims </vt:lpstr>
      <vt:lpstr>Christenen en Moslims </vt:lpstr>
      <vt:lpstr>Kruistochten </vt:lpstr>
      <vt:lpstr>Lesdoelen: </vt:lpstr>
    </vt:vector>
  </TitlesOfParts>
  <Company>Wellantcollege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slavernij</dc:title>
  <dc:creator>kerdijkm</dc:creator>
  <cp:lastModifiedBy>Raymond Hoogeveen</cp:lastModifiedBy>
  <cp:revision>55</cp:revision>
  <dcterms:created xsi:type="dcterms:W3CDTF">2014-11-11T08:23:53Z</dcterms:created>
  <dcterms:modified xsi:type="dcterms:W3CDTF">2015-04-19T13:22:05Z</dcterms:modified>
</cp:coreProperties>
</file>